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319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12" r:id="rId12"/>
    <p:sldId id="313" r:id="rId13"/>
    <p:sldId id="307" r:id="rId14"/>
    <p:sldId id="308" r:id="rId15"/>
    <p:sldId id="309" r:id="rId16"/>
    <p:sldId id="314" r:id="rId17"/>
    <p:sldId id="310" r:id="rId18"/>
    <p:sldId id="311" r:id="rId19"/>
    <p:sldId id="315" r:id="rId20"/>
    <p:sldId id="316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7EFB-9A72-4E88-9EBF-EEA5B7A44845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AE3C-CA5D-4BDC-8703-6E967F48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AE3C-CA5D-4BDC-8703-6E967F4805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4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08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3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6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12DE-4700-48BD-8240-F8E8F36B9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0BD8-FE98-4E72-96CC-B32BA2A40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B512DE-4700-48BD-8240-F8E8F36B98B7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430BD8-FE98-4E72-96CC-B32BA2A408B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ourlay@murphybattist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How it Works: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ICBC </a:t>
            </a:r>
            <a:r>
              <a:rPr lang="en-US" sz="5400" dirty="0" smtClean="0"/>
              <a:t>Part 7 Benefits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Murphy Battista LLP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Vancouver B.C.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604-683-9621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1-888-683-9621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026" y="2674938"/>
            <a:ext cx="522588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Homemaker Benefits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7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If the injuries prevent John from “regularly performing most [his] household tasks”, homemaker benefits can be accessed</a:t>
            </a:r>
          </a:p>
          <a:p>
            <a:endParaRPr lang="en-CA" dirty="0" smtClean="0"/>
          </a:p>
          <a:p>
            <a:r>
              <a:rPr lang="en-CA" dirty="0" smtClean="0"/>
              <a:t>Max of $145/week</a:t>
            </a:r>
          </a:p>
          <a:p>
            <a:endParaRPr lang="en-CA" dirty="0" smtClean="0"/>
          </a:p>
          <a:p>
            <a:r>
              <a:rPr lang="en-CA" dirty="0" smtClean="0"/>
              <a:t>Must be outside the family</a:t>
            </a:r>
          </a:p>
          <a:p>
            <a:endParaRPr lang="en-CA" dirty="0"/>
          </a:p>
          <a:p>
            <a:r>
              <a:rPr lang="en-CA" dirty="0" smtClean="0"/>
              <a:t>May include cooking, cleaning, laundry, general household tasks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Homemaker Benefits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03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if John Can’t Work?</a:t>
            </a:r>
            <a:endParaRPr lang="en-CA" dirty="0"/>
          </a:p>
        </p:txBody>
      </p:sp>
      <p:pic>
        <p:nvPicPr>
          <p:cNvPr id="5126" name="Picture 6" descr="http://www.albundy.net/marriedaniac/ate/script/105-i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1223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Total Temporary Disability Benefits (“TTD”)</a:t>
            </a:r>
          </a:p>
          <a:p>
            <a:r>
              <a:rPr lang="en-CA" dirty="0"/>
              <a:t>John is eligible if employed at the time of the accident or worked 50% of the year before</a:t>
            </a:r>
          </a:p>
          <a:p>
            <a:r>
              <a:rPr lang="en-CA" dirty="0"/>
              <a:t>Maximum benefit of $300/week</a:t>
            </a:r>
          </a:p>
          <a:p>
            <a:r>
              <a:rPr lang="en-CA" dirty="0"/>
              <a:t>Calculated at 75% of the person’s average earnings</a:t>
            </a:r>
          </a:p>
          <a:p>
            <a:r>
              <a:rPr lang="en-CA" dirty="0"/>
              <a:t>Anybody earning over $20,000/year will get the maximum</a:t>
            </a:r>
          </a:p>
          <a:p>
            <a:r>
              <a:rPr lang="en-CA" dirty="0"/>
              <a:t>Can be used to top up his other coverage to 75%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if John Can’t Work?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92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They do not form part of the $150,000 maximum</a:t>
            </a:r>
          </a:p>
          <a:p>
            <a:endParaRPr lang="en-CA" dirty="0" smtClean="0"/>
          </a:p>
          <a:p>
            <a:r>
              <a:rPr lang="en-CA" dirty="0" smtClean="0"/>
              <a:t>They are payable after one week waiting period</a:t>
            </a:r>
          </a:p>
          <a:p>
            <a:endParaRPr lang="en-CA" dirty="0" smtClean="0"/>
          </a:p>
          <a:p>
            <a:r>
              <a:rPr lang="en-CA" dirty="0" smtClean="0"/>
              <a:t>They are payable for 2 years if you cannot do your job</a:t>
            </a:r>
          </a:p>
          <a:p>
            <a:endParaRPr lang="en-CA" dirty="0" smtClean="0"/>
          </a:p>
          <a:p>
            <a:r>
              <a:rPr lang="en-CA" dirty="0" smtClean="0"/>
              <a:t>Thereafter, they are payable to 65 if you cannot do any reasonable alternative</a:t>
            </a:r>
          </a:p>
          <a:p>
            <a:endParaRPr lang="en-CA" dirty="0"/>
          </a:p>
          <a:p>
            <a:r>
              <a:rPr lang="en-CA" dirty="0" smtClean="0"/>
              <a:t>Ensure also applying for Employment Insurance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TTD Benefits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5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case of death, limited benefits for family members</a:t>
            </a:r>
          </a:p>
          <a:p>
            <a:endParaRPr lang="en-CA" dirty="0" smtClean="0"/>
          </a:p>
          <a:p>
            <a:r>
              <a:rPr lang="en-CA" dirty="0" smtClean="0"/>
              <a:t>$2,500 for funeral expenses</a:t>
            </a:r>
          </a:p>
          <a:p>
            <a:endParaRPr lang="en-CA" dirty="0" smtClean="0"/>
          </a:p>
          <a:p>
            <a:r>
              <a:rPr lang="en-CA" dirty="0" smtClean="0"/>
              <a:t>Amount of benefits to surviving family members depends on circumstances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Death Benefits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91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John needs to maximize the effectiveness of his benefits</a:t>
            </a:r>
          </a:p>
          <a:p>
            <a:endParaRPr lang="en-CA" dirty="0" smtClean="0"/>
          </a:p>
          <a:p>
            <a:r>
              <a:rPr lang="en-CA" dirty="0" smtClean="0"/>
              <a:t>Home renovations</a:t>
            </a:r>
          </a:p>
          <a:p>
            <a:endParaRPr lang="en-CA" dirty="0"/>
          </a:p>
          <a:p>
            <a:r>
              <a:rPr lang="en-CA" dirty="0" smtClean="0"/>
              <a:t>A modified vehicle</a:t>
            </a:r>
          </a:p>
          <a:p>
            <a:endParaRPr lang="en-CA" dirty="0"/>
          </a:p>
          <a:p>
            <a:r>
              <a:rPr lang="en-CA" dirty="0" smtClean="0"/>
              <a:t>Prosthetics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John’s Injuries are Catastrophic and Permanent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5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Arbitration if the issue is whether an expense is reasonable</a:t>
            </a:r>
          </a:p>
          <a:p>
            <a:endParaRPr lang="en-CA" dirty="0" smtClean="0"/>
          </a:p>
          <a:p>
            <a:r>
              <a:rPr lang="en-CA" dirty="0" smtClean="0"/>
              <a:t>Sue ICBC if they refuse to pay</a:t>
            </a:r>
          </a:p>
          <a:p>
            <a:endParaRPr lang="en-CA" dirty="0" smtClean="0"/>
          </a:p>
          <a:p>
            <a:r>
              <a:rPr lang="en-CA" dirty="0" smtClean="0"/>
              <a:t>Must sue within 2 years of the accident or last Part 7 payment (including for children)</a:t>
            </a:r>
          </a:p>
          <a:p>
            <a:endParaRPr lang="en-CA" dirty="0"/>
          </a:p>
          <a:p>
            <a:r>
              <a:rPr lang="en-CA" dirty="0" smtClean="0"/>
              <a:t>Must be careful not to miss deadlines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ICBC Gives John the Run-Around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7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Yes </a:t>
            </a:r>
            <a:r>
              <a:rPr lang="en-US" sz="2400" dirty="0"/>
              <a:t>– primary purpose is to determine entitlement to Part 7 benefits 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514350" indent="-457200"/>
            <a:r>
              <a:rPr lang="en-US" dirty="0"/>
              <a:t>Can the ICBC adjuster insist that I take certain treatment? </a:t>
            </a:r>
            <a:endParaRPr lang="en-US" dirty="0" smtClean="0"/>
          </a:p>
          <a:p>
            <a:pPr marL="514350" indent="-457200"/>
            <a:endParaRPr lang="en-US" dirty="0"/>
          </a:p>
          <a:p>
            <a:pPr lvl="1"/>
            <a:r>
              <a:rPr lang="en-US" sz="2400" dirty="0"/>
              <a:t>Yes and no – if you refuse treatment that your doctor thinks would help you, then ICBC is allowed to cut off any Part 7 benefits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Can ICBC Send John to Their Own Doctor?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7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meant to be comprehensive</a:t>
            </a:r>
          </a:p>
          <a:p>
            <a:endParaRPr lang="en-CA" dirty="0" smtClean="0"/>
          </a:p>
          <a:p>
            <a:r>
              <a:rPr lang="en-CA" dirty="0" smtClean="0"/>
              <a:t>“The large print giveth and the small print taketh away”</a:t>
            </a:r>
          </a:p>
          <a:p>
            <a:endParaRPr lang="en-CA" dirty="0" smtClean="0"/>
          </a:p>
          <a:p>
            <a:r>
              <a:rPr lang="en-CA" dirty="0" smtClean="0"/>
              <a:t>Consult a lawyer to ensure you are covered and treated fairly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Details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590" y="2674938"/>
            <a:ext cx="550475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John Doe is in An Accident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9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Call a lawyer at  Murphy Battista </a:t>
            </a:r>
          </a:p>
          <a:p>
            <a:pPr marL="0" indent="0" algn="ctr">
              <a:buNone/>
            </a:pPr>
            <a:r>
              <a:rPr lang="en-US" dirty="0" smtClean="0"/>
              <a:t>604-683-9621</a:t>
            </a:r>
          </a:p>
          <a:p>
            <a:pPr marL="0" indent="0" algn="ctr">
              <a:buNone/>
            </a:pPr>
            <a:r>
              <a:rPr lang="en-US" dirty="0" smtClean="0"/>
              <a:t>1-888-683-9621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Kevin Gourlay: </a:t>
            </a:r>
            <a:r>
              <a:rPr lang="en-US" dirty="0" smtClean="0">
                <a:hlinkClick r:id="rId3"/>
              </a:rPr>
              <a:t>gourlay@murphybattista.com</a:t>
            </a:r>
            <a:endParaRPr lang="en-US" dirty="0" smtClean="0"/>
          </a:p>
          <a:p>
            <a:pPr marL="0" indent="0" algn="ctr">
              <a:buNone/>
            </a:pPr>
            <a:r>
              <a:rPr lang="en-US" smtClean="0"/>
              <a:t>Direct: 604-633-3812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Further Questions?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Murphy Battista L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01663"/>
            <a:ext cx="904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the accident someone else’s fault?</a:t>
            </a:r>
          </a:p>
          <a:p>
            <a:pPr lvl="1"/>
            <a:r>
              <a:rPr lang="en-CA" dirty="0" smtClean="0"/>
              <a:t>Negligence and Part 7</a:t>
            </a:r>
          </a:p>
          <a:p>
            <a:r>
              <a:rPr lang="en-CA" dirty="0" smtClean="0"/>
              <a:t>Is the accident solely his own fault?</a:t>
            </a:r>
          </a:p>
          <a:p>
            <a:pPr lvl="1"/>
            <a:r>
              <a:rPr lang="en-CA" dirty="0" smtClean="0"/>
              <a:t>Part 7 only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Claims Does He Have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69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Report the accident to ICBC promptly, himself or through a lawyer</a:t>
            </a:r>
          </a:p>
          <a:p>
            <a:endParaRPr lang="en-CA" dirty="0" smtClean="0"/>
          </a:p>
          <a:p>
            <a:r>
              <a:rPr lang="en-CA" dirty="0" smtClean="0"/>
              <a:t>Within 30 days, provide written notice of details of accident and injuries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Within 90 days, complete an Accident Benefits Application Form (a “CL22”)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Must John Doe Do?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9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4220216"/>
              </p:ext>
            </p:extLst>
          </p:nvPr>
        </p:nvGraphicFramePr>
        <p:xfrm>
          <a:off x="2057400" y="446381"/>
          <a:ext cx="4938713" cy="639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6381"/>
                        <a:ext cx="4938713" cy="639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8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00600" cy="456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John’s Neck Hurts – What To Do?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35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Doctor recommends physiotherapy (s. 88(1);</a:t>
            </a:r>
          </a:p>
          <a:p>
            <a:endParaRPr lang="en-CA" dirty="0" smtClean="0"/>
          </a:p>
          <a:p>
            <a:r>
              <a:rPr lang="en-CA" dirty="0" smtClean="0"/>
              <a:t>Doctor writes a prescription;</a:t>
            </a:r>
          </a:p>
          <a:p>
            <a:endParaRPr lang="en-CA" dirty="0" smtClean="0"/>
          </a:p>
          <a:p>
            <a:r>
              <a:rPr lang="en-CA" dirty="0" smtClean="0"/>
              <a:t>Doctor recommends massage therapy;</a:t>
            </a:r>
          </a:p>
          <a:p>
            <a:endParaRPr lang="en-CA" dirty="0" smtClean="0"/>
          </a:p>
          <a:p>
            <a:r>
              <a:rPr lang="en-CA" dirty="0" smtClean="0"/>
              <a:t>Doctor recommends a pain management program (s. 88(2);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 To Family Doctor or WIC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85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Does John have another benefit provider?</a:t>
            </a:r>
          </a:p>
          <a:p>
            <a:endParaRPr lang="en-CA" dirty="0" smtClean="0"/>
          </a:p>
          <a:p>
            <a:r>
              <a:rPr lang="en-CA" dirty="0" smtClean="0"/>
              <a:t>ICBC pays the MSP rate</a:t>
            </a:r>
          </a:p>
          <a:p>
            <a:endParaRPr lang="en-CA" dirty="0" smtClean="0"/>
          </a:p>
          <a:p>
            <a:r>
              <a:rPr lang="en-CA" dirty="0" smtClean="0"/>
              <a:t>Injured party must pay the “user fee”</a:t>
            </a:r>
          </a:p>
          <a:p>
            <a:endParaRPr lang="en-CA" dirty="0" smtClean="0"/>
          </a:p>
          <a:p>
            <a:r>
              <a:rPr lang="en-CA" dirty="0" smtClean="0"/>
              <a:t>User fee can be recovered in negligence claim, if any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Will ICBC Pay?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Up to $150,000</a:t>
            </a:r>
          </a:p>
          <a:p>
            <a:endParaRPr lang="en-CA" dirty="0" smtClean="0"/>
          </a:p>
          <a:p>
            <a:r>
              <a:rPr lang="en-CA" dirty="0" smtClean="0"/>
              <a:t>ICBC’s policies are not law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much coverage for rehab?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0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2074</TotalTime>
  <Words>556</Words>
  <Application>Microsoft Office PowerPoint</Application>
  <PresentationFormat>On-screen Show (4:3)</PresentationFormat>
  <Paragraphs>110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Waveform</vt:lpstr>
      <vt:lpstr>Adobe Acrobat Document</vt:lpstr>
      <vt:lpstr>How it Works: ICBC Part 7 Benefits </vt:lpstr>
      <vt:lpstr>John Doe is in An Accident </vt:lpstr>
      <vt:lpstr>What Claims Does He Have </vt:lpstr>
      <vt:lpstr>What Must John Doe Do?</vt:lpstr>
      <vt:lpstr>PowerPoint Presentation</vt:lpstr>
      <vt:lpstr>John’s Neck Hurts – What To Do?</vt:lpstr>
      <vt:lpstr>Go To Family Doctor or WIC </vt:lpstr>
      <vt:lpstr>What Will ICBC Pay? </vt:lpstr>
      <vt:lpstr>How much coverage for rehab? </vt:lpstr>
      <vt:lpstr>Homemaker Benefits</vt:lpstr>
      <vt:lpstr>Homemaker Benefits</vt:lpstr>
      <vt:lpstr>What if John Can’t Work?</vt:lpstr>
      <vt:lpstr>What if John Can’t Work?</vt:lpstr>
      <vt:lpstr>TTD Benefits</vt:lpstr>
      <vt:lpstr>Death Benefits</vt:lpstr>
      <vt:lpstr>John’s Injuries are Catastrophic and Permanent</vt:lpstr>
      <vt:lpstr>ICBC Gives John the Run-Around</vt:lpstr>
      <vt:lpstr>Can ICBC Send John to Their Own Doctor?</vt:lpstr>
      <vt:lpstr>Details </vt:lpstr>
      <vt:lpstr> Further Questions?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Layman’s Guide  To ICBC Part 7 Benefits</dc:title>
  <dc:creator>kordic</dc:creator>
  <cp:lastModifiedBy>Kevin Gourlay</cp:lastModifiedBy>
  <cp:revision>41</cp:revision>
  <dcterms:created xsi:type="dcterms:W3CDTF">2012-06-16T00:34:06Z</dcterms:created>
  <dcterms:modified xsi:type="dcterms:W3CDTF">2015-05-29T00:01:39Z</dcterms:modified>
</cp:coreProperties>
</file>